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4" r:id="rId7"/>
    <p:sldId id="262" r:id="rId8"/>
    <p:sldId id="263" r:id="rId9"/>
    <p:sldId id="266" r:id="rId10"/>
    <p:sldId id="268" r:id="rId11"/>
    <p:sldId id="267" r:id="rId12"/>
    <p:sldId id="265" r:id="rId13"/>
    <p:sldId id="269" r:id="rId14"/>
    <p:sldId id="270" r:id="rId15"/>
    <p:sldId id="271" r:id="rId16"/>
    <p:sldId id="272" r:id="rId17"/>
    <p:sldId id="259" r:id="rId18"/>
    <p:sldId id="273" r:id="rId19"/>
    <p:sldId id="281" r:id="rId20"/>
    <p:sldId id="274" r:id="rId21"/>
    <p:sldId id="275" r:id="rId22"/>
    <p:sldId id="276" r:id="rId23"/>
    <p:sldId id="277" r:id="rId24"/>
    <p:sldId id="278" r:id="rId25"/>
    <p:sldId id="280" r:id="rId26"/>
    <p:sldId id="279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195A08-0A1F-4A25-914C-190468258358}">
  <a:tblStyle styleId="{7D195A08-0A1F-4A25-914C-190468258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" y="5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faac3225b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faac3225b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feb202fc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feb202fc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faac3225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faac3225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CP4CDS is data supplier for model data (CMIP5, etc) and remote processing on this data pool (WPS).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Birdhouse: provides setup and deployment for remote processing (WPS).</a:t>
            </a:r>
            <a:endParaRPr sz="1400">
              <a:solidFill>
                <a:schemeClr val="dk1"/>
              </a:solidFill>
            </a:endParaRPr>
          </a:p>
          <a:p>
            <a:pPr marL="45720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architecture of CP4CDS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Identify Birdhouse role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CP4CDS nodes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Introduce ESGF data nodes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faac322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faac322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faac3225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faac3225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fd370d4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fd370d4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08811c7a8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08811c7a8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0922604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0922604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faac3225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faac3225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i="1">
                <a:solidFill>
                  <a:schemeClr val="dk1"/>
                </a:solidFill>
              </a:rPr>
              <a:t>“Simply make a new Bird for my project and run it (on my notebook, HPC cluster or container infrastructure)”</a:t>
            </a:r>
            <a:endParaRPr sz="1400" i="1">
              <a:solidFill>
                <a:schemeClr val="dk1"/>
              </a:solidFill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SDDS = Software Deployment and Dependency Solution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Generate PyWPS service using a Cookiecutter WPS template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Application dependencies managed with Conda (PyWPS, CDO, OCGIS, …)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Automatic install and start: make install; make start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Dockerfile generated for WPS service for automatic build of Docker image (on DockerHub) 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Ansible scripts for system deployment of PyWPS service with Nginx, Postgres, …</a:t>
            </a:r>
            <a:endParaRPr sz="1400">
              <a:solidFill>
                <a:schemeClr val="dk1"/>
              </a:solidFill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Used by Projects: CP4CDS (Climate Projections for Climate Data Store, Copernicus EU) and PAVICS (CRIM, Ouranos, Canada)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003d2014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003d2014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d2d75d9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d2d75d9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faac3225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faac3225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Twitcher: security proxy for WPS and other OWS services (WMS, WFS, WCS, …)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Proxy: WPS is registered at Twitcher. Client can access service via proxy localhost/ows/wps/flyingpigeon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Security: Checks if WPS (or WMS) access is allowed. Depending on used external Auth Control this can be fine granular (on WPS process or WMS layer level 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WPS OpenAPI: WPS protocol can also be accessed with upcoming WPS Rest API (OpenAPI, Swagger).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WPS Monitor: Processing Jobs are monitore by Twitcher. Clients don’t need to implement this.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CP4CDS: data and compute node are access restricted (certificate or token). Twitcher is security middleware in front of WPS service. 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Twitcher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Proxy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New prototype OpenAPI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Describe Magpie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Access control list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	Token management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feb202fc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feb202fc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faac322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faac322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ESGF = Earth System Grid Federation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Federated Access to Climate Data (CMIP5, CORDEX, CMIP6 and more)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Main Nodes: LLNL (USA), CEDA (UK), DKRZ (Germany), IPSL (France). Several small nodes at model centers.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Data: Thredds Data Server, Index: Solr Search, Identity: x509 Certificate, Compute: WPS service interface.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Compute: WPS with ESGF process profile (Certified). ESGF Nodes are free to choose WPS service software and implementation codes.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Present compute nodes implementations</a:t>
            </a:r>
            <a:endParaRPr sz="14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Birdhouse in ESGF CWT API, get ESGF certification?</a:t>
            </a:r>
            <a:endParaRPr sz="14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faac3225b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faac3225b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faac322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faac322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ed2d75d9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3ed2d75d9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d2d75d9e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Maybe a picture for motivation and just a few text keywords?</a:t>
            </a:r>
            <a:endParaRPr/>
          </a:p>
        </p:txBody>
      </p:sp>
      <p:sp>
        <p:nvSpPr>
          <p:cNvPr id="103" name="Google Shape;103;g3ed2d75d9e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aac322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aac322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using PyWPS … though not restricted to it (Zoo, 52North, ....)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000486c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000486c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the “Birdhouse WPS Setup” to create your own WPS project (Finch, Kingfisher, …) and using the same deployment solution (Conda, Ansible, Docker).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faac3225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faac3225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The same WPS service can be accessed by various kinds of clients just relying on the WPS protocol.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Call WPS directly via HTTP request (use curl, Firefox RESTClient, …)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Use Birdy (with OWSLib): command-line, Jupyter Notebooks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Use web application like Phoenix as a generic WPS client</a:t>
            </a:r>
            <a:endParaRPr sz="1400">
              <a:solidFill>
                <a:schemeClr val="dk1"/>
              </a:solidFill>
            </a:endParaRPr>
          </a:p>
          <a:p>
            <a: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>
                <a:solidFill>
                  <a:schemeClr val="dk1"/>
                </a:solidFill>
              </a:rPr>
              <a:t>Project specific web portals: Copernicus CDS, PAVICS 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ed2d75d9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ed2d75d9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feb202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feb202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-15900"/>
            <a:ext cx="40551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bird-house.github.io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mailto:info@nilshempelmann.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b="1">
                <a:solidFill>
                  <a:schemeClr val="dk2"/>
                </a:solidFill>
              </a:defRPr>
            </a:lvl1pPr>
            <a:lvl2pPr lvl="1" algn="r">
              <a:buNone/>
              <a:defRPr b="1">
                <a:solidFill>
                  <a:schemeClr val="dk2"/>
                </a:solidFill>
              </a:defRPr>
            </a:lvl2pPr>
            <a:lvl3pPr lvl="2" algn="r">
              <a:buNone/>
              <a:defRPr b="1">
                <a:solidFill>
                  <a:schemeClr val="dk2"/>
                </a:solidFill>
              </a:defRPr>
            </a:lvl3pPr>
            <a:lvl4pPr lvl="3" algn="r">
              <a:buNone/>
              <a:defRPr b="1">
                <a:solidFill>
                  <a:schemeClr val="dk2"/>
                </a:solidFill>
              </a:defRPr>
            </a:lvl4pPr>
            <a:lvl5pPr lvl="4" algn="r">
              <a:buNone/>
              <a:defRPr b="1">
                <a:solidFill>
                  <a:schemeClr val="dk2"/>
                </a:solidFill>
              </a:defRPr>
            </a:lvl5pPr>
            <a:lvl6pPr lvl="5" algn="r">
              <a:buNone/>
              <a:defRPr b="1">
                <a:solidFill>
                  <a:schemeClr val="dk2"/>
                </a:solidFill>
              </a:defRPr>
            </a:lvl6pPr>
            <a:lvl7pPr lvl="6" algn="r">
              <a:buNone/>
              <a:defRPr b="1">
                <a:solidFill>
                  <a:schemeClr val="dk2"/>
                </a:solidFill>
              </a:defRPr>
            </a:lvl7pPr>
            <a:lvl8pPr lvl="7" algn="r">
              <a:buNone/>
              <a:defRPr b="1">
                <a:solidFill>
                  <a:schemeClr val="dk2"/>
                </a:solidFill>
              </a:defRPr>
            </a:lvl8pPr>
            <a:lvl9pPr lvl="8" algn="r">
              <a:buNone/>
              <a:defRPr b="1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0" y="4749900"/>
            <a:ext cx="8608200" cy="393600"/>
          </a:xfrm>
          <a:prstGeom prst="rect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</a:rPr>
              <a:t>  </a:t>
            </a:r>
            <a:r>
              <a:rPr lang="en-GB" b="1"/>
              <a:t>FOSS4G 2018 Dar-Es-Salaam/Tanzania</a:t>
            </a:r>
            <a:r>
              <a:rPr lang="en-GB"/>
              <a:t>   </a:t>
            </a:r>
            <a:r>
              <a:rPr lang="en-GB">
                <a:solidFill>
                  <a:srgbClr val="0000FF"/>
                </a:solidFill>
              </a:rPr>
              <a:t> </a:t>
            </a:r>
            <a:r>
              <a:rPr lang="en-GB" b="1" u="sng">
                <a:solidFill>
                  <a:srgbClr val="0000FF"/>
                </a:solidFill>
                <a:hlinkClick r:id="rId13"/>
              </a:rPr>
              <a:t>http://bird-house.github.io/</a:t>
            </a:r>
            <a:r>
              <a:rPr lang="en-GB" b="1">
                <a:solidFill>
                  <a:srgbClr val="0000FF"/>
                </a:solidFill>
              </a:rPr>
              <a:t>     </a:t>
            </a:r>
            <a:r>
              <a:rPr lang="en-GB" b="1" u="sng">
                <a:solidFill>
                  <a:srgbClr val="0000FF"/>
                </a:solidFill>
                <a:hlinkClick r:id="rId14"/>
              </a:rPr>
              <a:t>info@nilshempelmann.de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8" name="Google Shape;8;p1"/>
          <p:cNvCxnSpPr/>
          <p:nvPr/>
        </p:nvCxnSpPr>
        <p:spPr>
          <a:xfrm>
            <a:off x="1455750" y="4699225"/>
            <a:ext cx="7696800" cy="1590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1025" y="3952825"/>
            <a:ext cx="731525" cy="7221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sdr.org/we/coordinate/sendai-framewor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ird-house.github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gf.llnl.gov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esgf.llnl.gov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g"/><Relationship Id="rId5" Type="http://schemas.openxmlformats.org/officeDocument/2006/relationships/image" Target="../media/image23.jp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4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205250"/>
            <a:ext cx="8520600" cy="1844700"/>
          </a:xfrm>
          <a:prstGeom prst="rect">
            <a:avLst/>
          </a:prstGeom>
          <a:solidFill>
            <a:srgbClr val="D9D9D9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Projects based on the </a:t>
            </a:r>
            <a:endParaRPr sz="3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/>
              <a:t>Web Processing Service framework birdhouse</a:t>
            </a:r>
            <a:endParaRPr sz="3600" b="1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363150"/>
            <a:ext cx="85206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Carsten Ehbrecht</a:t>
            </a:r>
            <a:r>
              <a:rPr lang="en-GB" sz="2400" b="1" baseline="30000"/>
              <a:t>1</a:t>
            </a:r>
            <a:r>
              <a:rPr lang="en-GB" sz="2400" b="1"/>
              <a:t>, Tom Landry</a:t>
            </a:r>
            <a:r>
              <a:rPr lang="en-GB" sz="2400" b="1" baseline="30000"/>
              <a:t>2</a:t>
            </a:r>
            <a:r>
              <a:rPr lang="en-GB" sz="2400" b="1"/>
              <a:t>, Nils Hempelmann</a:t>
            </a:r>
            <a:r>
              <a:rPr lang="en-GB" sz="2400" b="1" baseline="30000"/>
              <a:t>2</a:t>
            </a:r>
            <a:r>
              <a:rPr lang="en-GB" sz="2400" b="1"/>
              <a:t>,</a:t>
            </a:r>
            <a:endParaRPr sz="24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/>
              <a:t>David Huard</a:t>
            </a:r>
            <a:r>
              <a:rPr lang="en-GB" sz="2400" b="1" baseline="30000"/>
              <a:t>3</a:t>
            </a:r>
            <a:r>
              <a:rPr lang="en-GB" sz="2400" b="1"/>
              <a:t>, Stephan Kindermann</a:t>
            </a:r>
            <a:r>
              <a:rPr lang="en-GB" sz="2400" b="1" baseline="30000"/>
              <a:t>1</a:t>
            </a:r>
            <a:endParaRPr sz="2400" b="1" baseline="30000"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941050" y="3479700"/>
            <a:ext cx="7348800" cy="959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German Climate Computing Center          (DKRZ), Germany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Computer Research Institute of Montreal  (CRIM), Canada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Ouranos, Canada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39" name="Google Shape;239;p25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PAVICS NexGen</a:t>
            </a:r>
            <a:endParaRPr sz="2400" b="1"/>
          </a:p>
        </p:txBody>
      </p:sp>
      <p:sp>
        <p:nvSpPr>
          <p:cNvPr id="240" name="Google Shape;240;p25"/>
          <p:cNvSpPr txBox="1">
            <a:spLocks noGrp="1"/>
          </p:cNvSpPr>
          <p:nvPr>
            <p:ph type="body" idx="1"/>
          </p:nvPr>
        </p:nvSpPr>
        <p:spPr>
          <a:xfrm>
            <a:off x="3808" y="749935"/>
            <a:ext cx="3028841" cy="3408017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Canadian-led Science Gateway</a:t>
            </a:r>
            <a:br>
              <a:rPr lang="en-GB" b="1" dirty="0"/>
            </a:br>
            <a:endParaRPr b="1" dirty="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Will provide a federated cyberinfrastructure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GB" b="1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Advanced hydro &amp; climate services, Machine Learning and Earth Observation tools</a:t>
            </a:r>
            <a:br>
              <a:rPr lang="en-GB" b="1" dirty="0">
                <a:solidFill>
                  <a:schemeClr val="dk1"/>
                </a:solidFill>
              </a:rPr>
            </a:br>
            <a:endParaRPr b="1"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/>
              <a:t>Geospatial Interoperability through OGC Web Services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endParaRPr lang="en-GB" b="1" dirty="0"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3">
            <a:alphaModFix/>
          </a:blip>
          <a:srcRect l="34724" t="49753" r="34309" b="8461"/>
          <a:stretch/>
        </p:blipFill>
        <p:spPr>
          <a:xfrm>
            <a:off x="4226632" y="204299"/>
            <a:ext cx="395968" cy="5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6AC864-BB3D-4F12-A469-4B2B885B4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64" y="35650"/>
            <a:ext cx="5224078" cy="455290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14488-7AD4-4E53-9BBF-9D0150B26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170" y="861772"/>
            <a:ext cx="7461049" cy="2934183"/>
          </a:xfrm>
          <a:prstGeom prst="rect">
            <a:avLst/>
          </a:prstGeom>
        </p:spPr>
      </p:pic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OGC Testbeds</a:t>
            </a:r>
            <a:endParaRPr sz="2400" b="1"/>
          </a:p>
        </p:txBody>
      </p:sp>
      <p:sp>
        <p:nvSpPr>
          <p:cNvPr id="228" name="Google Shape;228;p24"/>
          <p:cNvSpPr txBox="1">
            <a:spLocks noGrp="1"/>
          </p:cNvSpPr>
          <p:nvPr>
            <p:ph type="body" idx="1"/>
          </p:nvPr>
        </p:nvSpPr>
        <p:spPr>
          <a:xfrm>
            <a:off x="-15925" y="555675"/>
            <a:ext cx="2874300" cy="40233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OGC Testbeds: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Collaborative efforts to define, design, develop, and test candidate interface specifications.</a:t>
            </a:r>
            <a:br>
              <a:rPr lang="en-GB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Testbed-13: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Builds on Birdhouse and </a:t>
            </a:r>
            <a:r>
              <a:rPr lang="en-GB" sz="1200" dirty="0" err="1">
                <a:solidFill>
                  <a:schemeClr val="dk1"/>
                </a:solidFill>
              </a:rPr>
              <a:t>PyWPS</a:t>
            </a:r>
            <a:r>
              <a:rPr lang="en-GB" sz="1200" dirty="0">
                <a:solidFill>
                  <a:schemeClr val="dk1"/>
                </a:solidFill>
              </a:rPr>
              <a:t> HPC scheduler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Implements cloud computing &amp; application packaging (Docker)</a:t>
            </a:r>
            <a:br>
              <a:rPr lang="en-GB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 dirty="0">
                <a:solidFill>
                  <a:schemeClr val="dk1"/>
                </a:solidFill>
              </a:rPr>
              <a:t>Testbed-14: </a:t>
            </a:r>
            <a:endParaRPr b="1" dirty="0">
              <a:solidFill>
                <a:schemeClr val="dk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Extends Birdhouse security and job processing (</a:t>
            </a:r>
            <a:r>
              <a:rPr lang="en-GB" sz="1200" dirty="0" err="1">
                <a:solidFill>
                  <a:schemeClr val="dk1"/>
                </a:solidFill>
              </a:rPr>
              <a:t>OpenAPI</a:t>
            </a:r>
            <a:r>
              <a:rPr lang="en-GB" sz="1200" dirty="0">
                <a:solidFill>
                  <a:schemeClr val="dk1"/>
                </a:solidFill>
              </a:rPr>
              <a:t>)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200" dirty="0">
                <a:solidFill>
                  <a:schemeClr val="dk1"/>
                </a:solidFill>
              </a:rPr>
              <a:t>Implements interoperable workflows (CWL, OWS Context)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3025" y="4071062"/>
            <a:ext cx="916050" cy="4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 descr="logo_CRIM_gros-1024x206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080" y="163712"/>
            <a:ext cx="1613809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1007" y="4046000"/>
            <a:ext cx="1053597" cy="4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0876" y="4075551"/>
            <a:ext cx="1739441" cy="4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825" y="468400"/>
            <a:ext cx="9144003" cy="4206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497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Copernicus Climate </a:t>
            </a:r>
            <a:endParaRPr sz="2400" b="1"/>
          </a:p>
        </p:txBody>
      </p:sp>
      <p:sp>
        <p:nvSpPr>
          <p:cNvPr id="208" name="Google Shape;208;p22"/>
          <p:cNvSpPr/>
          <p:nvPr/>
        </p:nvSpPr>
        <p:spPr>
          <a:xfrm>
            <a:off x="7302900" y="82950"/>
            <a:ext cx="1747500" cy="16056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CP4CDS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ESGF Data-Node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(CMIP5 Model Data)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WPS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(Birdhouse Setup)</a:t>
            </a:r>
            <a:endParaRPr sz="12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3797700" y="3502750"/>
            <a:ext cx="53265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CDS: Climate Data Store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C3S: Copernicus Climate Change Service</a:t>
            </a:r>
            <a:endParaRPr b="1">
              <a:solidFill>
                <a:schemeClr val="dk1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CP4CDS: Climate Projections for Climate Data Store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body" idx="1"/>
          </p:nvPr>
        </p:nvSpPr>
        <p:spPr>
          <a:xfrm>
            <a:off x="-15925" y="555675"/>
            <a:ext cx="2469900" cy="4023300"/>
          </a:xfrm>
          <a:prstGeom prst="rect">
            <a:avLst/>
          </a:prstGeom>
          <a:solidFill>
            <a:srgbClr val="D9D9D9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>
                <a:solidFill>
                  <a:schemeClr val="dk1"/>
                </a:solidFill>
              </a:rPr>
              <a:t>Indicators for the </a:t>
            </a:r>
            <a:endParaRPr b="1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Sustainable development Goals (SDGs)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Monitoring and Reporting required from UNFCCC, UNCCD and CBD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non binding </a:t>
            </a:r>
            <a:r>
              <a:rPr lang="en-GB" sz="1350" b="1" u="sng">
                <a:hlinkClick r:id="rId3"/>
              </a:rPr>
              <a:t>Sendai Framework for Disaster Risk Reduction - UNISDR</a:t>
            </a:r>
            <a:br>
              <a:rPr lang="en-GB" b="1"/>
            </a:br>
            <a:endParaRPr b="1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b="1"/>
              <a:t>etc ...</a:t>
            </a:r>
            <a:endParaRPr b="1"/>
          </a:p>
        </p:txBody>
      </p:sp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5075" y="488575"/>
            <a:ext cx="6848725" cy="410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69465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Harnessing WPS for Sustainable Development </a:t>
            </a:r>
            <a:endParaRPr sz="2400" b="1"/>
          </a:p>
        </p:txBody>
      </p:sp>
      <p:pic>
        <p:nvPicPr>
          <p:cNvPr id="251" name="Google Shape;251;p26"/>
          <p:cNvPicPr preferRelativeResize="0"/>
          <p:nvPr/>
        </p:nvPicPr>
        <p:blipFill rotWithShape="1">
          <a:blip r:embed="rId5">
            <a:alphaModFix/>
          </a:blip>
          <a:srcRect t="12002"/>
          <a:stretch/>
        </p:blipFill>
        <p:spPr>
          <a:xfrm>
            <a:off x="7611025" y="17926"/>
            <a:ext cx="1512773" cy="236667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/>
        </p:nvSpPr>
        <p:spPr>
          <a:xfrm>
            <a:off x="1165404" y="4208937"/>
            <a:ext cx="3872700" cy="451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Leave no one behind</a:t>
            </a:r>
            <a:endParaRPr sz="18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174800" y="571500"/>
            <a:ext cx="8712000" cy="334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EU COPERNICUS </a:t>
            </a:r>
            <a:endParaRPr sz="1700" dirty="0"/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/>
              <a:t>C3S with CP4CDS ready for production use in 2019. </a:t>
            </a:r>
            <a:endParaRPr sz="1700" dirty="0"/>
          </a:p>
          <a:p>
            <a:pPr marL="13716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/>
              <a:t>(based on CMIP5 data)</a:t>
            </a:r>
            <a:endParaRPr sz="1700" dirty="0"/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extended for CORDEX (regional model data) in 2019/2020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extended for CMIP6 … ?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Canada</a:t>
            </a:r>
            <a:endParaRPr sz="1700" b="1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Govt of Canada: Canadian </a:t>
            </a:r>
            <a:r>
              <a:rPr lang="en-GB" sz="1700" dirty="0" err="1">
                <a:solidFill>
                  <a:schemeClr val="dk1"/>
                </a:solidFill>
              </a:rPr>
              <a:t>Center</a:t>
            </a:r>
            <a:r>
              <a:rPr lang="en-GB" sz="1700" dirty="0">
                <a:solidFill>
                  <a:schemeClr val="dk1"/>
                </a:solidFill>
              </a:rPr>
              <a:t> for Climate Services (CCCS)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Pan-Canadian federated cyberinfrastructure</a:t>
            </a:r>
            <a:endParaRPr sz="1700" dirty="0">
              <a:solidFill>
                <a:schemeClr val="dk1"/>
              </a:solidFill>
            </a:endParaRPr>
          </a:p>
          <a:p>
            <a:pPr marL="1371600" lvl="1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GB" sz="1700" dirty="0">
                <a:solidFill>
                  <a:schemeClr val="dk1"/>
                </a:solidFill>
              </a:rPr>
              <a:t>Earth Observation support, integration of ML/DL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dirty="0">
                <a:solidFill>
                  <a:schemeClr val="dk1"/>
                </a:solidFill>
              </a:rPr>
              <a:t>WPS on </a:t>
            </a:r>
            <a:r>
              <a:rPr lang="en-GB" sz="1700" b="1" dirty="0">
                <a:solidFill>
                  <a:schemeClr val="dk1"/>
                </a:solidFill>
              </a:rPr>
              <a:t>ESGF Nodes</a:t>
            </a:r>
            <a:endParaRPr sz="1700" b="1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b="1" dirty="0">
                <a:solidFill>
                  <a:schemeClr val="dk1"/>
                </a:solidFill>
              </a:rPr>
              <a:t>A2C2 </a:t>
            </a:r>
            <a:r>
              <a:rPr lang="en-GB" sz="1700" dirty="0">
                <a:solidFill>
                  <a:schemeClr val="dk1"/>
                </a:solidFill>
              </a:rPr>
              <a:t>Service for Extreme Weather Assessment</a:t>
            </a:r>
            <a:endParaRPr sz="1700" dirty="0">
              <a:solidFill>
                <a:schemeClr val="dk1"/>
              </a:solidFill>
            </a:endParaRPr>
          </a:p>
          <a:p>
            <a:pPr marL="914400" lvl="0" indent="-3365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GB" sz="1700" dirty="0">
                <a:solidFill>
                  <a:schemeClr val="dk1"/>
                </a:solidFill>
              </a:rPr>
              <a:t>…. etc. 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59" name="Google Shape;259;p27"/>
          <p:cNvSpPr txBox="1">
            <a:spLocks noGrp="1"/>
          </p:cNvSpPr>
          <p:nvPr>
            <p:ph type="ctrTitle"/>
          </p:nvPr>
        </p:nvSpPr>
        <p:spPr>
          <a:xfrm>
            <a:off x="0" y="13238"/>
            <a:ext cx="3246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Outlook</a:t>
            </a:r>
            <a:endParaRPr sz="2400" b="1"/>
          </a:p>
        </p:txBody>
      </p:sp>
      <p:sp>
        <p:nvSpPr>
          <p:cNvPr id="260" name="Google Shape;260;p27"/>
          <p:cNvSpPr txBox="1"/>
          <p:nvPr/>
        </p:nvSpPr>
        <p:spPr>
          <a:xfrm>
            <a:off x="1479175" y="4018750"/>
            <a:ext cx="6084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  </a:t>
            </a:r>
            <a:r>
              <a:rPr lang="en-GB" sz="2400" b="1" u="sng">
                <a:solidFill>
                  <a:schemeClr val="hlink"/>
                </a:solidFill>
                <a:hlinkClick r:id="rId3"/>
              </a:rPr>
              <a:t>http://bird-house.github.io/</a:t>
            </a:r>
            <a:endParaRPr sz="2400" b="1"/>
          </a:p>
        </p:txBody>
      </p:sp>
      <p:cxnSp>
        <p:nvCxnSpPr>
          <p:cNvPr id="261" name="Google Shape;261;p27"/>
          <p:cNvCxnSpPr/>
          <p:nvPr/>
        </p:nvCxnSpPr>
        <p:spPr>
          <a:xfrm rot="10800000" flipH="1">
            <a:off x="679075" y="4330075"/>
            <a:ext cx="1929600" cy="6600"/>
          </a:xfrm>
          <a:prstGeom prst="straightConnector1">
            <a:avLst/>
          </a:prstGeom>
          <a:noFill/>
          <a:ln w="762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3799950" y="2285400"/>
            <a:ext cx="1544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Deleted slides</a:t>
            </a:r>
            <a:endParaRPr/>
          </a:p>
        </p:txBody>
      </p:sp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00" y="2749094"/>
            <a:ext cx="2954801" cy="1811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 rotWithShape="1">
          <a:blip r:embed="rId4">
            <a:alphaModFix/>
          </a:blip>
          <a:srcRect l="-796"/>
          <a:stretch/>
        </p:blipFill>
        <p:spPr>
          <a:xfrm>
            <a:off x="260775" y="703834"/>
            <a:ext cx="2954799" cy="193166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>
            <a:spLocks noGrp="1"/>
          </p:cNvSpPr>
          <p:nvPr>
            <p:ph type="ctrTitle"/>
          </p:nvPr>
        </p:nvSpPr>
        <p:spPr>
          <a:xfrm>
            <a:off x="0" y="22525"/>
            <a:ext cx="42492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Projects: C3S and CP4CDS </a:t>
            </a:r>
            <a:endParaRPr sz="2400" b="1"/>
          </a:p>
        </p:txBody>
      </p:sp>
      <p:sp>
        <p:nvSpPr>
          <p:cNvPr id="276" name="Google Shape;276;p29"/>
          <p:cNvSpPr/>
          <p:nvPr/>
        </p:nvSpPr>
        <p:spPr>
          <a:xfrm>
            <a:off x="4473794" y="175917"/>
            <a:ext cx="2881800" cy="11082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C3S Portal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3455900" y="1519525"/>
            <a:ext cx="4916700" cy="2998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1800" b="1"/>
              <a:t>CP4CDS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>
            <a:off x="6696650" y="3487275"/>
            <a:ext cx="1405200" cy="8127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Climate Model</a:t>
            </a:r>
            <a:endParaRPr sz="12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Projections</a:t>
            </a:r>
            <a:endParaRPr sz="1200" b="1"/>
          </a:p>
        </p:txBody>
      </p:sp>
      <p:sp>
        <p:nvSpPr>
          <p:cNvPr id="279" name="Google Shape;279;p29"/>
          <p:cNvSpPr/>
          <p:nvPr/>
        </p:nvSpPr>
        <p:spPr>
          <a:xfrm>
            <a:off x="4655975" y="3645055"/>
            <a:ext cx="1405200" cy="8127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Replication &amp;</a:t>
            </a:r>
            <a:endParaRPr sz="12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Quality Control</a:t>
            </a:r>
            <a:endParaRPr sz="1200" b="1"/>
          </a:p>
        </p:txBody>
      </p:sp>
      <p:sp>
        <p:nvSpPr>
          <p:cNvPr id="280" name="Google Shape;280;p29"/>
          <p:cNvSpPr/>
          <p:nvPr/>
        </p:nvSpPr>
        <p:spPr>
          <a:xfrm>
            <a:off x="3751725" y="1889300"/>
            <a:ext cx="1992600" cy="155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Compute </a:t>
            </a:r>
            <a:endParaRPr sz="1200" b="1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Node</a:t>
            </a:r>
            <a:endParaRPr sz="1200" b="1" strike="noStrike">
              <a:solidFill>
                <a:srgbClr val="000000"/>
              </a:solidFill>
            </a:endParaRPr>
          </a:p>
        </p:txBody>
      </p:sp>
      <p:sp>
        <p:nvSpPr>
          <p:cNvPr id="281" name="Google Shape;281;p29"/>
          <p:cNvSpPr/>
          <p:nvPr/>
        </p:nvSpPr>
        <p:spPr>
          <a:xfrm>
            <a:off x="4655975" y="2041700"/>
            <a:ext cx="939300" cy="55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Web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Processing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Service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4655975" y="2725837"/>
            <a:ext cx="939300" cy="55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Processing </a:t>
            </a:r>
            <a:endParaRPr sz="10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Backend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6432875" y="1965500"/>
            <a:ext cx="1626300" cy="1158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Data</a:t>
            </a:r>
            <a:endParaRPr sz="1200" b="1"/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Node</a:t>
            </a:r>
            <a:endParaRPr sz="1200" b="1"/>
          </a:p>
        </p:txBody>
      </p:sp>
      <p:sp>
        <p:nvSpPr>
          <p:cNvPr id="284" name="Google Shape;284;p29"/>
          <p:cNvSpPr/>
          <p:nvPr/>
        </p:nvSpPr>
        <p:spPr>
          <a:xfrm>
            <a:off x="7028951" y="2088956"/>
            <a:ext cx="939300" cy="6921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ESGF</a:t>
            </a:r>
            <a:endParaRPr sz="1200" b="1"/>
          </a:p>
        </p:txBody>
      </p:sp>
      <p:sp>
        <p:nvSpPr>
          <p:cNvPr id="285" name="Google Shape;285;p29"/>
          <p:cNvSpPr/>
          <p:nvPr/>
        </p:nvSpPr>
        <p:spPr>
          <a:xfrm>
            <a:off x="4655975" y="634225"/>
            <a:ext cx="1079400" cy="55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Service</a:t>
            </a:r>
            <a:endParaRPr b="1" strike="noStrike">
              <a:solidFill>
                <a:srgbClr val="000000"/>
              </a:solidFill>
            </a:endParaRPr>
          </a:p>
        </p:txBody>
      </p:sp>
      <p:sp>
        <p:nvSpPr>
          <p:cNvPr id="286" name="Google Shape;286;p29"/>
          <p:cNvSpPr/>
          <p:nvPr/>
        </p:nvSpPr>
        <p:spPr>
          <a:xfrm>
            <a:off x="6024077" y="634225"/>
            <a:ext cx="1079400" cy="55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Climate Data Store</a:t>
            </a:r>
            <a:endParaRPr b="1" strike="noStrike">
              <a:solidFill>
                <a:srgbClr val="000000"/>
              </a:solidFill>
            </a:endParaRPr>
          </a:p>
        </p:txBody>
      </p:sp>
      <p:cxnSp>
        <p:nvCxnSpPr>
          <p:cNvPr id="287" name="Google Shape;287;p29"/>
          <p:cNvCxnSpPr>
            <a:stCxn id="284" idx="3"/>
            <a:endCxn id="278" idx="1"/>
          </p:cNvCxnSpPr>
          <p:nvPr/>
        </p:nvCxnSpPr>
        <p:spPr>
          <a:xfrm flipH="1">
            <a:off x="7320367" y="2781056"/>
            <a:ext cx="111000" cy="8640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>
            <a:endCxn id="278" idx="1"/>
          </p:cNvCxnSpPr>
          <p:nvPr/>
        </p:nvCxnSpPr>
        <p:spPr>
          <a:xfrm>
            <a:off x="5583600" y="3025374"/>
            <a:ext cx="1736700" cy="619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>
            <a:stCxn id="278" idx="2"/>
            <a:endCxn id="279" idx="4"/>
          </p:cNvCxnSpPr>
          <p:nvPr/>
        </p:nvCxnSpPr>
        <p:spPr>
          <a:xfrm flipH="1">
            <a:off x="5903150" y="3972575"/>
            <a:ext cx="793500" cy="15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>
            <a:stCxn id="286" idx="2"/>
            <a:endCxn id="281" idx="0"/>
          </p:cNvCxnSpPr>
          <p:nvPr/>
        </p:nvCxnSpPr>
        <p:spPr>
          <a:xfrm flipH="1">
            <a:off x="5125577" y="1186525"/>
            <a:ext cx="1438200" cy="855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9"/>
          <p:cNvCxnSpPr>
            <a:stCxn id="286" idx="2"/>
            <a:endCxn id="284" idx="1"/>
          </p:cNvCxnSpPr>
          <p:nvPr/>
        </p:nvCxnSpPr>
        <p:spPr>
          <a:xfrm>
            <a:off x="6563777" y="1186525"/>
            <a:ext cx="867600" cy="1036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3">
            <a:alphaModFix/>
          </a:blip>
          <a:srcRect t="23868" r="-7330" b="-2024"/>
          <a:stretch/>
        </p:blipFill>
        <p:spPr>
          <a:xfrm>
            <a:off x="92802" y="494500"/>
            <a:ext cx="7913132" cy="41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Open Geospatial Consortium </a:t>
            </a:r>
            <a:endParaRPr sz="2400" b="1"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075" y="99675"/>
            <a:ext cx="1503023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 descr="logo_ourano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329" y="1525203"/>
            <a:ext cx="1102524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 descr="dkrz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100" y="2203162"/>
            <a:ext cx="1206975" cy="4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 descr="logo_CRIM_gros-1024x20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322" y="2999123"/>
            <a:ext cx="1206976" cy="24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99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Server Side: Deployment </a:t>
            </a:r>
            <a:endParaRPr sz="2400" b="1"/>
          </a:p>
        </p:txBody>
      </p:sp>
      <p:pic>
        <p:nvPicPr>
          <p:cNvPr id="298" name="Google Shape;2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500" y="578350"/>
            <a:ext cx="4732374" cy="39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37225" y="560150"/>
            <a:ext cx="16617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Deployment</a:t>
            </a:r>
            <a:br>
              <a:rPr lang="en-GB" sz="900" b="1"/>
            </a:br>
            <a:br>
              <a:rPr lang="en-GB" sz="900" b="1"/>
            </a:br>
            <a:r>
              <a:rPr lang="en-GB" sz="900" b="1"/>
              <a:t>Ansible &amp; Conda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cxnSp>
        <p:nvCxnSpPr>
          <p:cNvPr id="300" name="Google Shape;300;p30"/>
          <p:cNvCxnSpPr>
            <a:stCxn id="299" idx="2"/>
            <a:endCxn id="298" idx="1"/>
          </p:cNvCxnSpPr>
          <p:nvPr/>
        </p:nvCxnSpPr>
        <p:spPr>
          <a:xfrm rot="-5400000" flipH="1">
            <a:off x="1050175" y="882650"/>
            <a:ext cx="1496100" cy="18603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DFF5-2B1F-4056-BD49-A72EE358F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3E10B-C136-4F44-AF67-B33C2DC54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49689-0609-4687-81C1-2A8D43CE67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Google Shape;225;p24">
            <a:extLst>
              <a:ext uri="{FF2B5EF4-FFF2-40B4-BE49-F238E27FC236}">
                <a16:creationId xmlns:a16="http://schemas.microsoft.com/office/drawing/2014/main" id="{68584758-460F-4126-9FE5-C90666D3DB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92888" y="35650"/>
            <a:ext cx="3322125" cy="3724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270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l="5348" r="38591" b="14015"/>
          <a:stretch/>
        </p:blipFill>
        <p:spPr>
          <a:xfrm>
            <a:off x="42575" y="59000"/>
            <a:ext cx="3805526" cy="394822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64746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Growing Amount of Data </a:t>
            </a:r>
            <a:r>
              <a:rPr lang="en-GB" b="1"/>
              <a:t>(Example Climate Model data)</a:t>
            </a:r>
            <a:r>
              <a:rPr lang="en-GB" sz="2400" b="1"/>
              <a:t> </a:t>
            </a:r>
            <a:endParaRPr sz="2400" b="1"/>
          </a:p>
        </p:txBody>
      </p:sp>
      <p:graphicFrame>
        <p:nvGraphicFramePr>
          <p:cNvPr id="65" name="Google Shape;65;p14"/>
          <p:cNvGraphicFramePr/>
          <p:nvPr/>
        </p:nvGraphicFramePr>
        <p:xfrm>
          <a:off x="3975850" y="757510"/>
          <a:ext cx="4881300" cy="2752625"/>
        </p:xfrm>
        <a:graphic>
          <a:graphicData uri="http://schemas.openxmlformats.org/drawingml/2006/table">
            <a:tbl>
              <a:tblPr>
                <a:noFill/>
                <a:tableStyleId>{7D195A08-0A1F-4A25-914C-190468258358}</a:tableStyleId>
              </a:tblPr>
              <a:tblGrid>
                <a:gridCol w="91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>
                          <a:solidFill>
                            <a:schemeClr val="dk1"/>
                          </a:solidFill>
                        </a:rPr>
                        <a:t>CMIP 1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 GB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b="1"/>
                        <a:t>IPCC AR 1   1990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2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500 GB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2   1995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3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35 TB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3   2001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Not existing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4   2007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5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5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3,5 PB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5   2014 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53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CMIP 6 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10-20 PB (in ESGF)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IPCC AR 6</a:t>
                      </a:r>
                      <a:endParaRPr b="1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12-16 April 2021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6" name="Google Shape;66;p14"/>
          <p:cNvSpPr txBox="1"/>
          <p:nvPr/>
        </p:nvSpPr>
        <p:spPr>
          <a:xfrm>
            <a:off x="1391775" y="3814925"/>
            <a:ext cx="48276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CMIP = Coupled Model Inter-comparison Project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IPCC = Intergovernmental Panel of Climate Change</a:t>
            </a:r>
            <a:endParaRPr b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ESGF = Earth System Grid Federation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5" y="175925"/>
            <a:ext cx="4916775" cy="415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314" name="Google Shape;314;p3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5720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Security: Twitcher OWS Proxy</a:t>
            </a:r>
            <a:endParaRPr sz="2400" b="1"/>
          </a:p>
        </p:txBody>
      </p:sp>
      <p:pic>
        <p:nvPicPr>
          <p:cNvPr id="315" name="Google Shape;3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525" y="618575"/>
            <a:ext cx="7055346" cy="37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9025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Earth System Grid Federation (ESGF)</a:t>
            </a:r>
            <a:endParaRPr sz="2400" b="1"/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t="5953"/>
          <a:stretch/>
        </p:blipFill>
        <p:spPr>
          <a:xfrm>
            <a:off x="198275" y="546775"/>
            <a:ext cx="2869325" cy="404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 descr="esg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254" y="115426"/>
            <a:ext cx="1805826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7475" y="915213"/>
            <a:ext cx="5636598" cy="2937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/>
        </p:nvSpPr>
        <p:spPr>
          <a:xfrm>
            <a:off x="5207875" y="4072625"/>
            <a:ext cx="3010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https://esgf.llnl.gov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331" name="Google Shape;331;p34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47700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Connectivity to ESGF </a:t>
            </a:r>
            <a:endParaRPr sz="2400" b="1"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86" y="2583700"/>
            <a:ext cx="3083251" cy="196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64" y="737275"/>
            <a:ext cx="3441874" cy="17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900" y="923775"/>
            <a:ext cx="4698376" cy="30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4" descr="esgf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8604" y="115701"/>
            <a:ext cx="1805826" cy="6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/>
        </p:nvSpPr>
        <p:spPr>
          <a:xfrm>
            <a:off x="5207875" y="4072625"/>
            <a:ext cx="30102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https://esgf.llnl.gov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5"/>
          <p:cNvPicPr preferRelativeResize="0"/>
          <p:nvPr/>
        </p:nvPicPr>
        <p:blipFill rotWithShape="1">
          <a:blip r:embed="rId3">
            <a:alphaModFix/>
          </a:blip>
          <a:srcRect t="23868" r="-7330" b="-2024"/>
          <a:stretch/>
        </p:blipFill>
        <p:spPr>
          <a:xfrm>
            <a:off x="92802" y="494500"/>
            <a:ext cx="7607849" cy="415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Open Geospatial Consortium </a:t>
            </a:r>
            <a:endParaRPr sz="2400" b="1"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075" y="99675"/>
            <a:ext cx="1503023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5" descr="logo_ouranos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8329" y="1525203"/>
            <a:ext cx="1102524" cy="4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 descr="dkrz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6100" y="2203162"/>
            <a:ext cx="1206975" cy="46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 descr="logo_CRIM_gros-1024x206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8322" y="2999123"/>
            <a:ext cx="1206976" cy="242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32374-8B03-4B23-BE3B-D59BC2ADF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BE5F-0FB1-4A1E-BB99-E2A1D3BBF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292DF-4343-43CF-8992-599206532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5" name="Google Shape;241;p25">
            <a:extLst>
              <a:ext uri="{FF2B5EF4-FFF2-40B4-BE49-F238E27FC236}">
                <a16:creationId xmlns:a16="http://schemas.microsoft.com/office/drawing/2014/main" id="{2E79152B-BFFC-436A-BAB0-9DF1B26D253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3344"/>
          <a:stretch/>
        </p:blipFill>
        <p:spPr>
          <a:xfrm>
            <a:off x="2530175" y="35650"/>
            <a:ext cx="6638448" cy="4588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364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>
            <a:spLocks noGrp="1"/>
          </p:cNvSpPr>
          <p:nvPr>
            <p:ph type="body" idx="1"/>
          </p:nvPr>
        </p:nvSpPr>
        <p:spPr>
          <a:xfrm>
            <a:off x="5342200" y="-12900"/>
            <a:ext cx="3182400" cy="4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/>
              <a:t>Introduction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Data growth for SDG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Big Data Problem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Main Concept 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OGC</a:t>
            </a:r>
            <a:endParaRPr sz="1600" b="1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Birdhouse framework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Server-Client Side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Deployment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/>
              <a:t>Security</a:t>
            </a:r>
            <a:endParaRPr sz="1600" b="1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Workflow</a:t>
            </a:r>
            <a:endParaRPr sz="1600" b="1"/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Projects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C3S Portal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Pavics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A2C2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ESGF deployment</a:t>
            </a:r>
            <a:endParaRPr sz="1600" b="1">
              <a:solidFill>
                <a:schemeClr val="dk1"/>
              </a:solidFill>
            </a:endParaRPr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GB" sz="1600" b="1">
                <a:solidFill>
                  <a:schemeClr val="dk1"/>
                </a:solidFill>
              </a:rPr>
              <a:t>Earth observation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Global picture Data4SDG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 b="1">
                <a:solidFill>
                  <a:schemeClr val="dk1"/>
                </a:solidFill>
              </a:rPr>
              <a:t>Outlook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53" name="Google Shape;353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182400" cy="45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Outline : </a:t>
            </a:r>
            <a:endParaRPr sz="2400" b="1"/>
          </a:p>
        </p:txBody>
      </p:sp>
      <p:pic>
        <p:nvPicPr>
          <p:cNvPr id="355" name="Google Shape;3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7028">
            <a:off x="1737672" y="255424"/>
            <a:ext cx="2670176" cy="198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35129">
            <a:off x="159814" y="2223440"/>
            <a:ext cx="3045519" cy="171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1975" y="2089050"/>
            <a:ext cx="2309450" cy="23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>
            <a:off x="7257240" y="988230"/>
            <a:ext cx="1778700" cy="3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52200" rIns="97200" bIns="522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4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 - Side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180000" y="1007670"/>
            <a:ext cx="4320000" cy="3388200"/>
          </a:xfrm>
          <a:prstGeom prst="rect">
            <a:avLst/>
          </a:prstGeom>
          <a:solidFill>
            <a:srgbClr val="D9D9D9"/>
          </a:solidFill>
          <a:ln w="144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200" tIns="52200" rIns="97200" bIns="522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4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 - Side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>
            <a:off x="2376225" y="1251725"/>
            <a:ext cx="1950600" cy="2801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Analyses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Visualisation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 Archive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43160" y="2008560"/>
            <a:ext cx="1152287" cy="1151478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 flipH="1">
            <a:off x="3980235" y="1510175"/>
            <a:ext cx="4062000" cy="7449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722151" y="2873212"/>
            <a:ext cx="2723400" cy="30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solidFill>
            <a:srgbClr val="808080"/>
          </a:solidFill>
          <a:ln w="29150" cap="flat" cmpd="sng">
            <a:solidFill>
              <a:srgbClr val="000000"/>
            </a:solidFill>
            <a:prstDash val="solid"/>
            <a:miter lim="8000"/>
            <a:headEnd type="triangle" w="med" len="med"/>
            <a:tailEnd type="triangle" w="med" len="med"/>
          </a:ln>
        </p:spPr>
      </p:sp>
      <p:sp>
        <p:nvSpPr>
          <p:cNvPr id="77" name="Google Shape;77;p15"/>
          <p:cNvSpPr/>
          <p:nvPr/>
        </p:nvSpPr>
        <p:spPr>
          <a:xfrm>
            <a:off x="5367240" y="3765000"/>
            <a:ext cx="1400700" cy="27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Result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8112252" y="3065599"/>
            <a:ext cx="923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Expert</a:t>
            </a:r>
            <a:b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GB" sz="1800" b="1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5188950" y="1510177"/>
            <a:ext cx="1778700" cy="279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</a:t>
            </a:r>
            <a:r>
              <a:rPr lang="en-GB" sz="2200"/>
              <a:t> </a:t>
            </a: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471425" y="2591080"/>
            <a:ext cx="1200300" cy="221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83875" tIns="38875" rIns="83875" bIns="38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</a:t>
            </a:r>
            <a:endParaRPr sz="2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 rot="10800000" flipH="1">
            <a:off x="1866475" y="2627200"/>
            <a:ext cx="566400" cy="3300"/>
          </a:xfrm>
          <a:prstGeom prst="straightConnector1">
            <a:avLst/>
          </a:prstGeom>
          <a:noFill/>
          <a:ln w="36000" cap="flat" cmpd="sng">
            <a:solidFill>
              <a:srgbClr val="99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" name="Google Shape;82;p15"/>
          <p:cNvSpPr/>
          <p:nvPr/>
        </p:nvSpPr>
        <p:spPr>
          <a:xfrm rot="-10784765" flipH="1">
            <a:off x="4142181" y="3297039"/>
            <a:ext cx="4061740" cy="744922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808080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167600" y="491119"/>
            <a:ext cx="43200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high performance environment</a:t>
            </a:r>
            <a:r>
              <a:rPr lang="en-GB" sz="1800" b="1">
                <a:solidFill>
                  <a:srgbClr val="0000FF"/>
                </a:solidFill>
              </a:rPr>
              <a:t> 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6090725" y="491125"/>
            <a:ext cx="2965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/>
              <a:t>(low internet bandwidth)</a:t>
            </a:r>
            <a:endParaRPr sz="1800" b="1" i="1"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49281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 Web Processing Service </a:t>
            </a:r>
            <a:endParaRPr sz="2400" b="1"/>
          </a:p>
        </p:txBody>
      </p:sp>
      <p:sp>
        <p:nvSpPr>
          <p:cNvPr id="87" name="Google Shape;87;p15"/>
          <p:cNvSpPr/>
          <p:nvPr/>
        </p:nvSpPr>
        <p:spPr>
          <a:xfrm>
            <a:off x="1026450" y="2724500"/>
            <a:ext cx="1017300" cy="1116600"/>
          </a:xfrm>
          <a:prstGeom prst="cube">
            <a:avLst>
              <a:gd name="adj" fmla="val 25000"/>
            </a:avLst>
          </a:prstGeom>
          <a:solidFill>
            <a:srgbClr val="666666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300300" y="1563575"/>
            <a:ext cx="1152300" cy="1084800"/>
          </a:xfrm>
          <a:prstGeom prst="cube">
            <a:avLst>
              <a:gd name="adj" fmla="val 25000"/>
            </a:avLst>
          </a:prstGeom>
          <a:solidFill>
            <a:srgbClr val="F3F3F3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3F3F3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378350" y="2043450"/>
            <a:ext cx="1589100" cy="1360800"/>
          </a:xfrm>
          <a:prstGeom prst="cube">
            <a:avLst>
              <a:gd name="adj" fmla="val 25000"/>
            </a:avLst>
          </a:prstGeom>
          <a:solidFill>
            <a:srgbClr val="CCCCCC"/>
          </a:solidFill>
          <a:ln w="1905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Data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Archives</a:t>
            </a:r>
            <a:endParaRPr sz="1800" b="1"/>
          </a:p>
        </p:txBody>
      </p:sp>
      <p:pic>
        <p:nvPicPr>
          <p:cNvPr id="21" name="Google Shape;97;p16">
            <a:extLst>
              <a:ext uri="{FF2B5EF4-FFF2-40B4-BE49-F238E27FC236}">
                <a16:creationId xmlns:a16="http://schemas.microsoft.com/office/drawing/2014/main" id="{78AB4E40-00C3-4276-BB34-AA7434150F0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492" y="-58197"/>
            <a:ext cx="1207771" cy="5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98679" y="535200"/>
            <a:ext cx="6981477" cy="40731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GB" sz="1600" b="1" dirty="0"/>
              <a:t>Avoiding of double work</a:t>
            </a:r>
            <a:endParaRPr sz="1600" dirty="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Decrease difficulties</a:t>
            </a:r>
            <a:r>
              <a:rPr lang="en-GB" sz="1600" dirty="0">
                <a:solidFill>
                  <a:schemeClr val="dk1"/>
                </a:solidFill>
              </a:rPr>
              <a:t> for accessing raw / processed data </a:t>
            </a:r>
            <a:endParaRPr sz="1600" dirty="0"/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GB" sz="1600" b="1" strike="noStrike" dirty="0"/>
              <a:t>Improved quality</a:t>
            </a:r>
            <a:r>
              <a:rPr lang="en-GB" sz="1600" b="0" strike="noStrike" dirty="0"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GB" sz="1600" dirty="0"/>
              <a:t>c</a:t>
            </a:r>
            <a:r>
              <a:rPr lang="en-GB" sz="1600" b="0" strike="noStrike" dirty="0">
                <a:latin typeface="Arial"/>
                <a:ea typeface="Arial"/>
                <a:cs typeface="Arial"/>
                <a:sym typeface="Arial"/>
              </a:rPr>
              <a:t>ontinuous testing by the user community)</a:t>
            </a:r>
            <a:endParaRPr sz="16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n-GB" sz="1600" b="1" strike="noStrike" dirty="0"/>
              <a:t>Increased visibility </a:t>
            </a:r>
            <a:r>
              <a:rPr lang="en-GB" sz="1600" dirty="0"/>
              <a:t>of Developers/Researchers</a:t>
            </a:r>
            <a:r>
              <a:rPr lang="en-GB" sz="1800" b="0" strike="noStrike" dirty="0"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Sharing</a:t>
            </a:r>
            <a:r>
              <a:rPr lang="en-GB" sz="1600" dirty="0">
                <a:solidFill>
                  <a:schemeClr val="dk1"/>
                </a:solidFill>
              </a:rPr>
              <a:t>: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methods 	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compute resources 	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storage space 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○"/>
            </a:pPr>
            <a:r>
              <a:rPr lang="en-GB" sz="1600" dirty="0">
                <a:solidFill>
                  <a:schemeClr val="dk1"/>
                </a:solidFill>
              </a:rPr>
              <a:t>result data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Standardized way</a:t>
            </a:r>
            <a:r>
              <a:rPr lang="en-GB" sz="1600" dirty="0">
                <a:solidFill>
                  <a:schemeClr val="dk1"/>
                </a:solidFill>
              </a:rPr>
              <a:t> of producing results (Monitoring)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dirty="0">
                <a:solidFill>
                  <a:schemeClr val="dk1"/>
                </a:solidFill>
              </a:rPr>
              <a:t>Enable </a:t>
            </a:r>
            <a:r>
              <a:rPr lang="en-GB" sz="1600" b="1" dirty="0">
                <a:solidFill>
                  <a:schemeClr val="dk1"/>
                </a:solidFill>
              </a:rPr>
              <a:t>multidisciplinary projects</a:t>
            </a:r>
            <a:r>
              <a:rPr lang="en-GB" sz="1600" dirty="0">
                <a:solidFill>
                  <a:schemeClr val="dk1"/>
                </a:solidFill>
              </a:rPr>
              <a:t> with </a:t>
            </a:r>
            <a:r>
              <a:rPr lang="en-GB" sz="1600" b="1" dirty="0">
                <a:solidFill>
                  <a:schemeClr val="dk1"/>
                </a:solidFill>
              </a:rPr>
              <a:t>synergies</a:t>
            </a:r>
            <a:r>
              <a:rPr lang="en-GB" sz="1600" dirty="0">
                <a:solidFill>
                  <a:schemeClr val="dk1"/>
                </a:solidFill>
              </a:rPr>
              <a:t> between groups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●"/>
            </a:pPr>
            <a:r>
              <a:rPr lang="en-GB" sz="1600" b="1" dirty="0">
                <a:solidFill>
                  <a:schemeClr val="dk1"/>
                </a:solidFill>
              </a:rPr>
              <a:t>low cost</a:t>
            </a:r>
            <a:endParaRPr sz="1600" b="1" dirty="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Advantage of Server-Side Services </a:t>
            </a:r>
            <a:endParaRPr sz="2400" b="1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6856">
            <a:off x="6744595" y="775670"/>
            <a:ext cx="1867290" cy="134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7610">
            <a:off x="5420026" y="2231756"/>
            <a:ext cx="2097492" cy="120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966" y="2270443"/>
            <a:ext cx="1581247" cy="1538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45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Birdhouse Ecosystem</a:t>
            </a:r>
            <a:endParaRPr sz="2400" b="1"/>
          </a:p>
        </p:txBody>
      </p:sp>
      <p:sp>
        <p:nvSpPr>
          <p:cNvPr id="117" name="Google Shape;117;p18"/>
          <p:cNvSpPr/>
          <p:nvPr/>
        </p:nvSpPr>
        <p:spPr>
          <a:xfrm>
            <a:off x="2129476" y="3597509"/>
            <a:ext cx="921900" cy="7287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/>
          <p:nvPr/>
        </p:nvSpPr>
        <p:spPr>
          <a:xfrm>
            <a:off x="3207125" y="638725"/>
            <a:ext cx="5856300" cy="37962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6975516" y="3659460"/>
            <a:ext cx="863100" cy="61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 - GUI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Phoenix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984781" y="1520349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Flyingpigeon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7937634" y="3659460"/>
            <a:ext cx="882900" cy="614700"/>
          </a:xfrm>
          <a:prstGeom prst="roundRect">
            <a:avLst>
              <a:gd name="adj" fmla="val 16667"/>
            </a:avLst>
          </a:prstGeom>
          <a:solidFill>
            <a:srgbClr val="F9CB9C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Mapping Service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357274" y="1905170"/>
            <a:ext cx="1525500" cy="126330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/>
              <a:t>Data</a:t>
            </a: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Cache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528665" y="1077019"/>
            <a:ext cx="939300" cy="6147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Malleefowl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4692451" y="3661175"/>
            <a:ext cx="1161600" cy="614700"/>
          </a:xfrm>
          <a:prstGeom prst="cube">
            <a:avLst>
              <a:gd name="adj" fmla="val 5400"/>
            </a:avLst>
          </a:prstGeom>
          <a:solidFill>
            <a:srgbClr val="FFFFF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2067200" y="3224325"/>
            <a:ext cx="824400" cy="8358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1903525" y="3630250"/>
            <a:ext cx="889200" cy="6486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801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b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Archives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1903535" y="820123"/>
            <a:ext cx="1161600" cy="1418400"/>
          </a:xfrm>
          <a:prstGeom prst="cube">
            <a:avLst>
              <a:gd name="adj" fmla="val 5400"/>
            </a:avLst>
          </a:prstGeom>
          <a:solidFill>
            <a:srgbClr val="EFEFEF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ESGF</a:t>
            </a:r>
            <a:br>
              <a:rPr lang="en-GB" b="1" strike="noStrike">
                <a:latin typeface="Arial"/>
                <a:ea typeface="Arial"/>
                <a:cs typeface="Arial"/>
                <a:sym typeface="Arial"/>
              </a:rPr>
            </a:br>
            <a:br>
              <a:rPr lang="en-GB" b="1" strike="noStrike">
                <a:latin typeface="Arial"/>
                <a:ea typeface="Arial"/>
                <a:cs typeface="Arial"/>
                <a:sym typeface="Arial"/>
              </a:rPr>
            </a:b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Climate</a:t>
            </a:r>
            <a:endParaRPr b="1" strike="noStrike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latin typeface="Arial"/>
                <a:ea typeface="Arial"/>
                <a:cs typeface="Arial"/>
                <a:sym typeface="Arial"/>
              </a:rPr>
              <a:t>Model </a:t>
            </a:r>
            <a:endParaRPr b="1" strike="noStrike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Data</a:t>
            </a:r>
            <a:endParaRPr b="1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Archive</a:t>
            </a:r>
            <a:endParaRPr b="1"/>
          </a:p>
        </p:txBody>
      </p:sp>
      <p:sp>
        <p:nvSpPr>
          <p:cNvPr id="128" name="Google Shape;128;p18"/>
          <p:cNvSpPr/>
          <p:nvPr/>
        </p:nvSpPr>
        <p:spPr>
          <a:xfrm>
            <a:off x="5861317" y="1521644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Blackswan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540184" y="1874588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Kingfisher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6633576" y="1870564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Finch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18"/>
          <p:cNvCxnSpPr>
            <a:stCxn id="127" idx="4"/>
            <a:endCxn id="122" idx="1"/>
          </p:cNvCxnSpPr>
          <p:nvPr/>
        </p:nvCxnSpPr>
        <p:spPr>
          <a:xfrm>
            <a:off x="3002408" y="1560686"/>
            <a:ext cx="1083600" cy="4128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2;p18"/>
          <p:cNvSpPr/>
          <p:nvPr/>
        </p:nvSpPr>
        <p:spPr>
          <a:xfrm>
            <a:off x="5299335" y="2227531"/>
            <a:ext cx="917700" cy="835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Magic TB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7399548" y="2796253"/>
            <a:ext cx="782400" cy="702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0200" tIns="39925" rIns="70200" bIns="399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Utillity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Library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eggshell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6386985" y="2234686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Hummingbird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105994" y="2611353"/>
            <a:ext cx="917700" cy="8358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900" b="1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Emu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5058485" y="2602422"/>
            <a:ext cx="917700" cy="835800"/>
          </a:xfrm>
          <a:prstGeom prst="rect">
            <a:avLst/>
          </a:prstGeom>
          <a:solidFill>
            <a:srgbClr val="FFCC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WPS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ESMValTool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46340" y="576493"/>
            <a:ext cx="1748100" cy="3937375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EMU</a:t>
            </a:r>
            <a:endParaRPr sz="1100" b="1" dirty="0"/>
          </a:p>
          <a:p>
            <a:pPr marL="0" lvl="0" indent="45720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Test suite</a:t>
            </a:r>
            <a:br>
              <a:rPr lang="en-GB" sz="1100" dirty="0"/>
            </a:br>
            <a:r>
              <a:rPr lang="en-GB" sz="1100" b="1" dirty="0" err="1"/>
              <a:t>Flyingpigeon</a:t>
            </a:r>
            <a:r>
              <a:rPr lang="en-GB" sz="1100" b="1" dirty="0"/>
              <a:t> </a:t>
            </a:r>
            <a:endParaRPr sz="1100" b="1"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Sandbox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 dirty="0" err="1">
                <a:solidFill>
                  <a:schemeClr val="dk1"/>
                </a:solidFill>
              </a:rPr>
              <a:t>Malleefowl</a:t>
            </a:r>
            <a:endParaRPr sz="1200" b="1" dirty="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</a:rPr>
              <a:t>ESGF </a:t>
            </a:r>
            <a:r>
              <a:rPr lang="en-GB" sz="1100" dirty="0" err="1">
                <a:solidFill>
                  <a:schemeClr val="dk1"/>
                </a:solidFill>
              </a:rPr>
              <a:t>search&amp;fetch</a:t>
            </a:r>
            <a:endParaRPr sz="11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 err="1">
                <a:solidFill>
                  <a:schemeClr val="dk1"/>
                </a:solidFill>
              </a:rPr>
              <a:t>Blackswan</a:t>
            </a:r>
            <a:endParaRPr sz="1100" b="1" dirty="0">
              <a:solidFill>
                <a:schemeClr val="dk1"/>
              </a:solidFill>
            </a:endParaRP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Extreme Event  assessment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Kingfisher</a:t>
            </a:r>
            <a:endParaRPr sz="1100" b="1" dirty="0"/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EO-Data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Hummingbird</a:t>
            </a:r>
            <a:endParaRPr sz="1100" b="1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Data Quality Control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Finch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/>
              <a:t>           </a:t>
            </a:r>
            <a:r>
              <a:rPr lang="en-GB" sz="1100" dirty="0"/>
              <a:t>Climate Impact</a:t>
            </a:r>
            <a:br>
              <a:rPr lang="en-GB" sz="1100" dirty="0"/>
            </a:br>
            <a:r>
              <a:rPr lang="en-GB" sz="1100" b="1" dirty="0" err="1"/>
              <a:t>ESMValTool</a:t>
            </a:r>
            <a:endParaRPr sz="1100" b="1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             </a:t>
            </a:r>
            <a:r>
              <a:rPr lang="en-GB" sz="1100" dirty="0" err="1"/>
              <a:t>EarthSystem</a:t>
            </a:r>
            <a:br>
              <a:rPr lang="en-GB" sz="1100" dirty="0"/>
            </a:br>
            <a:r>
              <a:rPr lang="en-GB" sz="1100" dirty="0"/>
              <a:t>             Validation</a:t>
            </a:r>
            <a:br>
              <a:rPr lang="en-GB" sz="1100" dirty="0"/>
            </a:br>
            <a:r>
              <a:rPr lang="en-GB" sz="1100" b="1" dirty="0"/>
              <a:t>Magic Toolbox</a:t>
            </a:r>
            <a:br>
              <a:rPr lang="en-GB" sz="1100" dirty="0"/>
            </a:br>
            <a:r>
              <a:rPr lang="en-GB" sz="1100" dirty="0"/>
              <a:t>            Climate indices</a:t>
            </a:r>
            <a:endParaRPr sz="1100" dirty="0"/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/>
              <a:t>				</a:t>
            </a: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100" dirty="0"/>
            </a:br>
            <a:endParaRPr sz="11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38" name="Google Shape;138;p18"/>
          <p:cNvSpPr/>
          <p:nvPr/>
        </p:nvSpPr>
        <p:spPr>
          <a:xfrm>
            <a:off x="8043356" y="1539319"/>
            <a:ext cx="917700" cy="8358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WPS</a:t>
            </a:r>
            <a:br>
              <a:rPr lang="en-GB" sz="900" b="1"/>
            </a:br>
            <a:r>
              <a:rPr lang="en-GB" sz="900" b="1"/>
              <a:t>Template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Cookiecutter</a:t>
            </a: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993328" y="3659460"/>
            <a:ext cx="863100" cy="614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b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900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Birdy</a:t>
            </a:r>
            <a:endParaRPr sz="9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8"/>
          <p:cNvSpPr/>
          <p:nvPr/>
        </p:nvSpPr>
        <p:spPr>
          <a:xfrm>
            <a:off x="7708254" y="820122"/>
            <a:ext cx="12528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>
                <a:solidFill>
                  <a:schemeClr val="dk1"/>
                </a:solidFill>
              </a:rPr>
              <a:t>Security </a:t>
            </a:r>
            <a:endParaRPr sz="9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900" b="1">
                <a:solidFill>
                  <a:schemeClr val="dk1"/>
                </a:solidFill>
              </a:rPr>
            </a:br>
            <a:r>
              <a:rPr lang="en-GB" sz="900" b="1">
                <a:solidFill>
                  <a:schemeClr val="dk1"/>
                </a:solidFill>
              </a:rPr>
              <a:t>Twitcher</a:t>
            </a: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46236"/>
            <a:ext cx="360300" cy="35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5853100" y="820125"/>
            <a:ext cx="1661700" cy="5046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Deployment</a:t>
            </a:r>
            <a:br>
              <a:rPr lang="en-GB" sz="900" b="1"/>
            </a:br>
            <a:br>
              <a:rPr lang="en-GB" sz="900" b="1"/>
            </a:br>
            <a:r>
              <a:rPr lang="en-GB" sz="900" b="1"/>
              <a:t>Ansible, Docker &amp; Conda</a:t>
            </a: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3537675" y="3680968"/>
            <a:ext cx="939300" cy="315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Birdfeeder</a:t>
            </a: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159" y="577828"/>
            <a:ext cx="1161600" cy="116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3868116" y="3358069"/>
            <a:ext cx="619500" cy="3153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b="1"/>
              <a:t>WPS</a:t>
            </a:r>
            <a:br>
              <a:rPr lang="en-GB" sz="900" b="1"/>
            </a:br>
            <a:r>
              <a:rPr lang="en-GB" sz="900" b="1"/>
              <a:t>Process</a:t>
            </a:r>
            <a:endParaRPr sz="1600" b="1" strike="noStrike">
              <a:solidFill>
                <a:srgbClr val="000000"/>
              </a:solidFill>
            </a:endParaRPr>
          </a:p>
        </p:txBody>
      </p:sp>
      <p:cxnSp>
        <p:nvCxnSpPr>
          <p:cNvPr id="146" name="Google Shape;146;p18"/>
          <p:cNvCxnSpPr>
            <a:stCxn id="126" idx="5"/>
            <a:endCxn id="122" idx="3"/>
          </p:cNvCxnSpPr>
          <p:nvPr/>
        </p:nvCxnSpPr>
        <p:spPr>
          <a:xfrm rot="10800000" flipH="1">
            <a:off x="2792725" y="3168438"/>
            <a:ext cx="1293300" cy="7686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99;p21">
            <a:extLst>
              <a:ext uri="{FF2B5EF4-FFF2-40B4-BE49-F238E27FC236}">
                <a16:creationId xmlns:a16="http://schemas.microsoft.com/office/drawing/2014/main" id="{61012BA2-E97E-4429-9026-99B9ECF27120}"/>
              </a:ext>
            </a:extLst>
          </p:cNvPr>
          <p:cNvSpPr/>
          <p:nvPr/>
        </p:nvSpPr>
        <p:spPr>
          <a:xfrm>
            <a:off x="4269593" y="3327229"/>
            <a:ext cx="967358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 dirty="0"/>
              <a:t>OGC</a:t>
            </a:r>
            <a:br>
              <a:rPr lang="en-GB" sz="1000" b="1" dirty="0"/>
            </a:br>
            <a:r>
              <a:rPr lang="en-GB" sz="1000" b="1" dirty="0"/>
              <a:t>Testbeds</a:t>
            </a:r>
            <a:endParaRPr sz="1000" b="1" strike="noStrike" dirty="0">
              <a:solidFill>
                <a:srgbClr val="000000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164903" y="33709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Pavics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2075325" y="32947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999125" y="33709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5281422" y="3440568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A2C2</a:t>
            </a: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899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Server Side: Deployment </a:t>
            </a:r>
            <a:endParaRPr sz="2400" b="1"/>
          </a:p>
        </p:txBody>
      </p:sp>
      <p:sp>
        <p:nvSpPr>
          <p:cNvPr id="180" name="Google Shape;180;p21"/>
          <p:cNvSpPr/>
          <p:nvPr/>
        </p:nvSpPr>
        <p:spPr>
          <a:xfrm>
            <a:off x="972663" y="632038"/>
            <a:ext cx="7118100" cy="1848900"/>
          </a:xfrm>
          <a:prstGeom prst="rect">
            <a:avLst/>
          </a:prstGeom>
          <a:solidFill>
            <a:srgbClr val="EFEFEF"/>
          </a:solidFill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5350" tIns="35100" rIns="65350" bIns="35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sz="12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1230398" y="848425"/>
            <a:ext cx="2131500" cy="1404000"/>
          </a:xfrm>
          <a:prstGeom prst="rect">
            <a:avLst/>
          </a:prstGeom>
          <a:solidFill>
            <a:srgbClr val="FFFF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Processing Services</a:t>
            </a:r>
            <a:endParaRPr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353" y="1500497"/>
            <a:ext cx="1144784" cy="609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275" y="1511428"/>
            <a:ext cx="609025" cy="6090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4" name="Google Shape;184;p21"/>
          <p:cNvSpPr/>
          <p:nvPr/>
        </p:nvSpPr>
        <p:spPr>
          <a:xfrm>
            <a:off x="3474875" y="848425"/>
            <a:ext cx="1661700" cy="140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Software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Repository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099" y="1824045"/>
            <a:ext cx="1430251" cy="29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p21"/>
          <p:cNvSpPr/>
          <p:nvPr/>
        </p:nvSpPr>
        <p:spPr>
          <a:xfrm>
            <a:off x="5225750" y="855150"/>
            <a:ext cx="2587500" cy="14040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Deployment 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Solution  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strike="noStrike">
              <a:solidFill>
                <a:srgbClr val="000000"/>
              </a:solidFill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2924" y="1634662"/>
            <a:ext cx="1430249" cy="48578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9725" y="1339950"/>
            <a:ext cx="780500" cy="78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p21"/>
          <p:cNvSpPr/>
          <p:nvPr/>
        </p:nvSpPr>
        <p:spPr>
          <a:xfrm>
            <a:off x="1922925" y="3447141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CP4CDS</a:t>
            </a:r>
            <a:br>
              <a:rPr lang="en-GB" sz="1000" b="1"/>
            </a:br>
            <a:endParaRPr sz="1000" b="1" strike="noStrike">
              <a:solidFill>
                <a:srgbClr val="000000"/>
              </a:solidFill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3056478" y="34471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Pavics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 rotWithShape="1">
          <a:blip r:embed="rId8">
            <a:alphaModFix/>
          </a:blip>
          <a:srcRect r="59553"/>
          <a:stretch/>
        </p:blipFill>
        <p:spPr>
          <a:xfrm>
            <a:off x="2120225" y="3899901"/>
            <a:ext cx="599869" cy="6090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192" name="Google Shape;192;p21"/>
          <p:cNvPicPr preferRelativeResize="0"/>
          <p:nvPr/>
        </p:nvPicPr>
        <p:blipFill rotWithShape="1">
          <a:blip r:embed="rId9">
            <a:alphaModFix/>
          </a:blip>
          <a:srcRect b="32299"/>
          <a:stretch/>
        </p:blipFill>
        <p:spPr>
          <a:xfrm>
            <a:off x="3317295" y="3852851"/>
            <a:ext cx="629964" cy="635627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3" name="Google Shape;193;p21"/>
          <p:cNvSpPr/>
          <p:nvPr/>
        </p:nvSpPr>
        <p:spPr>
          <a:xfrm>
            <a:off x="6473617" y="3303948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6395502" y="3373832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6322981" y="3447146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Other non public nodes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10">
            <a:alphaModFix/>
          </a:blip>
          <a:srcRect l="19392" r="21267"/>
          <a:stretch/>
        </p:blipFill>
        <p:spPr>
          <a:xfrm>
            <a:off x="5474324" y="3858922"/>
            <a:ext cx="629950" cy="61032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7" name="Google Shape;197;p21"/>
          <p:cNvSpPr txBox="1"/>
          <p:nvPr/>
        </p:nvSpPr>
        <p:spPr>
          <a:xfrm>
            <a:off x="2702316" y="2932525"/>
            <a:ext cx="36588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/>
              <a:t>Setup WPS Project</a:t>
            </a:r>
            <a:endParaRPr sz="1800" b="1"/>
          </a:p>
        </p:txBody>
      </p:sp>
      <p:cxnSp>
        <p:nvCxnSpPr>
          <p:cNvPr id="198" name="Google Shape;198;p21"/>
          <p:cNvCxnSpPr>
            <a:stCxn id="180" idx="2"/>
            <a:endCxn id="197" idx="0"/>
          </p:cNvCxnSpPr>
          <p:nvPr/>
        </p:nvCxnSpPr>
        <p:spPr>
          <a:xfrm>
            <a:off x="4531713" y="2480938"/>
            <a:ext cx="0" cy="451500"/>
          </a:xfrm>
          <a:prstGeom prst="straightConnector1">
            <a:avLst/>
          </a:prstGeom>
          <a:noFill/>
          <a:ln w="38100" cap="flat" cmpd="sng">
            <a:solidFill>
              <a:srgbClr val="801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21"/>
          <p:cNvSpPr/>
          <p:nvPr/>
        </p:nvSpPr>
        <p:spPr>
          <a:xfrm>
            <a:off x="4194349" y="3437060"/>
            <a:ext cx="979500" cy="1143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50" cap="flat" cmpd="sng">
            <a:solidFill>
              <a:srgbClr val="98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0500" tIns="30250" rIns="60500" bIns="302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OGC</a:t>
            </a:r>
            <a:br>
              <a:rPr lang="en-GB" sz="1000" b="1"/>
            </a:br>
            <a:r>
              <a:rPr lang="en-GB" sz="1000" b="1"/>
              <a:t>Testbeds</a:t>
            </a:r>
            <a:endParaRPr sz="1000" b="1" strike="noStrike">
              <a:solidFill>
                <a:srgbClr val="000000"/>
              </a:solidFill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07340" y="4062928"/>
            <a:ext cx="78097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Client Side: Many Views on WPS </a:t>
            </a:r>
            <a:endParaRPr sz="2400" b="1"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375" y="452700"/>
            <a:ext cx="2785776" cy="2161098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l="6185" t="10525" r="27799" b="14184"/>
          <a:stretch/>
        </p:blipFill>
        <p:spPr>
          <a:xfrm>
            <a:off x="1386724" y="737375"/>
            <a:ext cx="3337676" cy="212103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5">
            <a:alphaModFix/>
          </a:blip>
          <a:srcRect l="24626" r="15775"/>
          <a:stretch/>
        </p:blipFill>
        <p:spPr>
          <a:xfrm>
            <a:off x="5360420" y="1361325"/>
            <a:ext cx="2627134" cy="2389749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19"/>
          <p:cNvPicPr preferRelativeResize="0"/>
          <p:nvPr/>
        </p:nvPicPr>
        <p:blipFill rotWithShape="1">
          <a:blip r:embed="rId6">
            <a:alphaModFix/>
          </a:blip>
          <a:srcRect r="30167"/>
          <a:stretch/>
        </p:blipFill>
        <p:spPr>
          <a:xfrm>
            <a:off x="132200" y="1645693"/>
            <a:ext cx="3539239" cy="2181582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625" y="2339800"/>
            <a:ext cx="3297048" cy="1902251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54867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Example of Processes &amp; Workflows </a:t>
            </a:r>
            <a:endParaRPr sz="2400" b="1"/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l="31015" r="30932" b="48872"/>
          <a:stretch/>
        </p:blipFill>
        <p:spPr>
          <a:xfrm>
            <a:off x="1770537" y="670650"/>
            <a:ext cx="2810425" cy="2097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l="74438" t="1294" b="50024"/>
          <a:stretch/>
        </p:blipFill>
        <p:spPr>
          <a:xfrm>
            <a:off x="1139002" y="1479350"/>
            <a:ext cx="2200347" cy="23272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t="50137" r="69529"/>
          <a:stretch/>
        </p:blipFill>
        <p:spPr>
          <a:xfrm>
            <a:off x="6102381" y="215156"/>
            <a:ext cx="2810425" cy="255426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l="37386" t="52757" r="34120" b="4788"/>
          <a:stretch/>
        </p:blipFill>
        <p:spPr>
          <a:xfrm>
            <a:off x="4800256" y="1815030"/>
            <a:ext cx="2534457" cy="209722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3">
            <a:alphaModFix/>
          </a:blip>
          <a:srcRect l="73254" t="59970" r="1183" b="5374"/>
          <a:stretch/>
        </p:blipFill>
        <p:spPr>
          <a:xfrm>
            <a:off x="3533481" y="2845629"/>
            <a:ext cx="2358358" cy="17756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r="72545" b="60222"/>
          <a:stretch/>
        </p:blipFill>
        <p:spPr>
          <a:xfrm>
            <a:off x="136000" y="2769900"/>
            <a:ext cx="2136551" cy="17191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ctrTitle"/>
          </p:nvPr>
        </p:nvSpPr>
        <p:spPr>
          <a:xfrm>
            <a:off x="0" y="35650"/>
            <a:ext cx="3792900" cy="4527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/>
              <a:t>Project: PAVICS </a:t>
            </a:r>
            <a:endParaRPr sz="2400" b="1"/>
          </a:p>
        </p:txBody>
      </p:sp>
      <p:pic>
        <p:nvPicPr>
          <p:cNvPr id="216" name="Google Shape;216;p23" descr="logo_ouranos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683" y="84361"/>
            <a:ext cx="836907" cy="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 descr="canarie-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3625" y="54273"/>
            <a:ext cx="1286600" cy="4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 rotWithShape="1">
          <a:blip r:embed="rId5">
            <a:alphaModFix/>
          </a:blip>
          <a:srcRect l="34725" t="49753" r="34307" b="19465"/>
          <a:stretch/>
        </p:blipFill>
        <p:spPr>
          <a:xfrm>
            <a:off x="3854870" y="9713"/>
            <a:ext cx="507605" cy="5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 descr="logo_CRIM_gros-1024x206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9198" y="87131"/>
            <a:ext cx="1188101" cy="2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524" y="594338"/>
            <a:ext cx="8172302" cy="397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</Words>
  <Application>Microsoft Office PowerPoint</Application>
  <PresentationFormat>On-screen Show (16:9)</PresentationFormat>
  <Paragraphs>307</Paragraphs>
  <Slides>26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Noto Sans Symbols</vt:lpstr>
      <vt:lpstr>Simple Light</vt:lpstr>
      <vt:lpstr>Projects based on the  Web Processing Service framework birdhouse</vt:lpstr>
      <vt:lpstr> Growing Amount of Data (Example Climate Model data) </vt:lpstr>
      <vt:lpstr> Web Processing Service </vt:lpstr>
      <vt:lpstr>Advantage of Server-Side Services </vt:lpstr>
      <vt:lpstr>Birdhouse Ecosystem</vt:lpstr>
      <vt:lpstr>Server Side: Deployment </vt:lpstr>
      <vt:lpstr>Client Side: Many Views on WPS </vt:lpstr>
      <vt:lpstr>Example of Processes &amp; Workflows </vt:lpstr>
      <vt:lpstr>Project: PAVICS </vt:lpstr>
      <vt:lpstr>Project: PAVICS NexGen</vt:lpstr>
      <vt:lpstr>Project: OGC Testbeds</vt:lpstr>
      <vt:lpstr>Project: Copernicus Climate </vt:lpstr>
      <vt:lpstr>Harnessing WPS for Sustainable Development </vt:lpstr>
      <vt:lpstr>Outlook</vt:lpstr>
      <vt:lpstr>Deleted slides</vt:lpstr>
      <vt:lpstr>Projects: C3S and CP4CDS </vt:lpstr>
      <vt:lpstr>Open Geospatial Consortium </vt:lpstr>
      <vt:lpstr>Server Side: Deployment </vt:lpstr>
      <vt:lpstr>PowerPoint Presentation</vt:lpstr>
      <vt:lpstr>PowerPoint Presentation</vt:lpstr>
      <vt:lpstr>Security: Twitcher OWS Proxy</vt:lpstr>
      <vt:lpstr>Earth System Grid Federation (ESGF)</vt:lpstr>
      <vt:lpstr>Project: Connectivity to ESGF </vt:lpstr>
      <vt:lpstr>Open Geospatial Consortium </vt:lpstr>
      <vt:lpstr>PowerPoint Presentation</vt:lpstr>
      <vt:lpstr> Outline 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 based on the  Web Processing Service framework Birdhouse</dc:title>
  <dc:creator>Nils</dc:creator>
  <cp:lastModifiedBy>Nils Hempelmann</cp:lastModifiedBy>
  <cp:revision>13</cp:revision>
  <dcterms:modified xsi:type="dcterms:W3CDTF">2018-08-30T13:13:55Z</dcterms:modified>
</cp:coreProperties>
</file>